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7" r:id="rId2"/>
    <p:sldId id="301" r:id="rId3"/>
    <p:sldId id="302" r:id="rId4"/>
    <p:sldId id="299" r:id="rId5"/>
    <p:sldId id="300" r:id="rId6"/>
    <p:sldId id="256" r:id="rId7"/>
    <p:sldId id="282" r:id="rId8"/>
    <p:sldId id="288" r:id="rId9"/>
    <p:sldId id="269" r:id="rId10"/>
    <p:sldId id="298" r:id="rId11"/>
    <p:sldId id="280" r:id="rId12"/>
    <p:sldId id="289" r:id="rId13"/>
    <p:sldId id="290" r:id="rId14"/>
    <p:sldId id="291" r:id="rId15"/>
    <p:sldId id="270" r:id="rId16"/>
    <p:sldId id="278" r:id="rId17"/>
    <p:sldId id="28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hosh Veluri" initials="SV" lastIdx="1" clrIdx="0">
    <p:extLst>
      <p:ext uri="{19B8F6BF-5375-455C-9EA6-DF929625EA0E}">
        <p15:presenceInfo xmlns:p15="http://schemas.microsoft.com/office/powerpoint/2012/main" userId="S::saveluri@in.ibm.com::2d0c4f9a-4b7e-4982-aca5-9ea5dc9b73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6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65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492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15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6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3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6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7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9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7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2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36CC8-DC93-4593-A9D2-699EC863A4F0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9A6EA67-5FF6-4132-80ED-35FA7A21C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9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8B6E-A770-4153-B9FE-E75E27AD7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342" y="399494"/>
            <a:ext cx="8137661" cy="4429957"/>
          </a:xfrm>
        </p:spPr>
        <p:txBody>
          <a:bodyPr/>
          <a:lstStyle/>
          <a:p>
            <a:pPr algn="l"/>
            <a:br>
              <a:rPr lang="en-GB" sz="3200" dirty="0"/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r>
              <a:rPr lang="en-GB" sz="3600" b="1" dirty="0">
                <a:solidFill>
                  <a:srgbClr val="00B0F0"/>
                </a:solidFill>
              </a:rPr>
              <a:t>Agenda</a:t>
            </a:r>
            <a:br>
              <a:rPr lang="en-GB" sz="3600" b="1" dirty="0">
                <a:solidFill>
                  <a:srgbClr val="00B0F0"/>
                </a:solidFill>
              </a:rPr>
            </a:br>
            <a:br>
              <a:rPr lang="en-GB" sz="3600" b="1" dirty="0">
                <a:solidFill>
                  <a:srgbClr val="00B0F0"/>
                </a:solidFill>
              </a:rPr>
            </a:br>
            <a:r>
              <a:rPr lang="en-GB" sz="3200" dirty="0"/>
              <a:t>What is Containerization?</a:t>
            </a:r>
            <a:br>
              <a:rPr lang="en-GB" sz="3200" dirty="0"/>
            </a:br>
            <a:r>
              <a:rPr lang="en-GB" sz="3200" dirty="0"/>
              <a:t>What is Docker?</a:t>
            </a:r>
            <a:br>
              <a:rPr lang="en-GB" sz="3200" dirty="0"/>
            </a:br>
            <a:r>
              <a:rPr lang="en-GB" sz="3200" dirty="0"/>
              <a:t>Docker Architecture and Workflow</a:t>
            </a:r>
            <a:br>
              <a:rPr lang="en-GB" sz="3200" dirty="0"/>
            </a:br>
            <a:r>
              <a:rPr lang="en-GB" sz="3200" dirty="0"/>
              <a:t>Why we need to use Docker?</a:t>
            </a:r>
            <a:br>
              <a:rPr lang="en-GB" sz="3200" dirty="0"/>
            </a:br>
            <a:r>
              <a:rPr lang="en-GB" sz="3200" dirty="0"/>
              <a:t>Where it will fit in SDLC?</a:t>
            </a:r>
            <a:br>
              <a:rPr lang="en-GB" sz="2000" dirty="0"/>
            </a:br>
            <a:br>
              <a:rPr lang="en-GB" sz="2000" dirty="0"/>
            </a:br>
            <a:br>
              <a:rPr lang="en-IN" sz="2000" dirty="0"/>
            </a:br>
            <a:endParaRPr lang="en-IN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6A7D7-875B-421D-83F3-38F0E51B34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2419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7">
            <a:extLst>
              <a:ext uri="{FF2B5EF4-FFF2-40B4-BE49-F238E27FC236}">
                <a16:creationId xmlns:a16="http://schemas.microsoft.com/office/drawing/2014/main" id="{330775C1-B320-420B-8350-FE717CB92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595" y="1131994"/>
            <a:ext cx="816068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0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831BF-D38E-4A50-87BC-6A20D5129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76" y="990600"/>
            <a:ext cx="8362950" cy="5051425"/>
          </a:xfrm>
        </p:spPr>
      </p:pic>
    </p:spTree>
    <p:extLst>
      <p:ext uri="{BB962C8B-B14F-4D97-AF65-F5344CB8AC3E}">
        <p14:creationId xmlns:p14="http://schemas.microsoft.com/office/powerpoint/2010/main" val="82549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91FE5E-FE03-4C1A-A85F-E186802BD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1" y="706665"/>
            <a:ext cx="7673801" cy="1087656"/>
          </a:xfrm>
        </p:spPr>
        <p:txBody>
          <a:bodyPr>
            <a:normAutofit/>
          </a:bodyPr>
          <a:lstStyle/>
          <a:p>
            <a:pPr algn="l"/>
            <a:r>
              <a:rPr lang="en-IN" sz="4800"/>
              <a:t>Why Docker </a:t>
            </a:r>
            <a:endParaRPr lang="en-IN" sz="48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A50B89D-7104-411A-8492-0CC44750C53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57250" y="2171699"/>
            <a:ext cx="9220199" cy="2977349"/>
          </a:xfrm>
          <a:prstGeom prst="rect">
            <a:avLst/>
          </a:prstGeom>
        </p:spPr>
      </p:pic>
      <p:pic>
        <p:nvPicPr>
          <p:cNvPr id="34" name="Picture 2" descr="Image result for docker image">
            <a:extLst>
              <a:ext uri="{FF2B5EF4-FFF2-40B4-BE49-F238E27FC236}">
                <a16:creationId xmlns:a16="http://schemas.microsoft.com/office/drawing/2014/main" id="{0FDD55E8-6EB4-4EC5-A975-E45E585B5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4869309"/>
            <a:ext cx="73533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9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65490-C263-475B-9F35-DC1BA3403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Docker Ecosystem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F1C652D-E638-48D1-9D89-DA6C04409A4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95375" y="934222"/>
            <a:ext cx="8410575" cy="38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8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2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8DFA9D-01D0-4074-B64E-FE8C788D8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6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2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56" y="629502"/>
            <a:ext cx="8596668" cy="5025574"/>
          </a:xfrm>
        </p:spPr>
        <p:txBody>
          <a:bodyPr>
            <a:noAutofit/>
          </a:bodyPr>
          <a:lstStyle/>
          <a:p>
            <a:pPr lvl="0"/>
            <a:r>
              <a:rPr lang="en-US" sz="1200" dirty="0"/>
              <a:t>Use docker command to search for </a:t>
            </a:r>
            <a:r>
              <a:rPr lang="en-US" sz="1200" dirty="0" err="1"/>
              <a:t>nginx</a:t>
            </a:r>
            <a:r>
              <a:rPr lang="en-US" sz="1200" dirty="0"/>
              <a:t> image</a:t>
            </a:r>
            <a:endParaRPr lang="en-IN" sz="1200" dirty="0"/>
          </a:p>
          <a:p>
            <a:pPr lvl="0"/>
            <a:r>
              <a:rPr lang="en-GB" sz="1200" dirty="0">
                <a:solidFill>
                  <a:srgbClr val="FF0000"/>
                </a:solidFill>
              </a:rPr>
              <a:t>docker search </a:t>
            </a:r>
            <a:r>
              <a:rPr lang="en-GB" sz="1200" dirty="0" err="1">
                <a:solidFill>
                  <a:srgbClr val="FF0000"/>
                </a:solidFill>
              </a:rPr>
              <a:t>nginx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endParaRPr lang="en-IN" sz="1200" dirty="0">
              <a:solidFill>
                <a:srgbClr val="FF0000"/>
              </a:solidFill>
            </a:endParaRPr>
          </a:p>
          <a:p>
            <a:pPr lvl="0"/>
            <a:r>
              <a:rPr lang="en-US" sz="1200" dirty="0"/>
              <a:t>Use docker command to download the </a:t>
            </a:r>
            <a:r>
              <a:rPr lang="en-US" sz="1200" dirty="0" err="1"/>
              <a:t>nginx</a:t>
            </a:r>
            <a:r>
              <a:rPr lang="en-US" sz="1200" dirty="0"/>
              <a:t> image</a:t>
            </a:r>
            <a:endParaRPr lang="en-IN" sz="1200" dirty="0"/>
          </a:p>
          <a:p>
            <a:pPr lvl="0"/>
            <a:r>
              <a:rPr lang="en-GB" sz="1200" dirty="0">
                <a:solidFill>
                  <a:srgbClr val="FF0000"/>
                </a:solidFill>
              </a:rPr>
              <a:t>docker pull </a:t>
            </a:r>
            <a:r>
              <a:rPr lang="en-GB" sz="1200" dirty="0" err="1">
                <a:solidFill>
                  <a:srgbClr val="FF0000"/>
                </a:solidFill>
              </a:rPr>
              <a:t>nginx</a:t>
            </a:r>
            <a:endParaRPr lang="en-IN" sz="1200" dirty="0"/>
          </a:p>
          <a:p>
            <a:pPr lvl="0"/>
            <a:r>
              <a:rPr lang="en-US" sz="1200" dirty="0"/>
              <a:t>Use docker command to list all images on the instance</a:t>
            </a:r>
            <a:endParaRPr lang="en-IN" sz="1200" dirty="0"/>
          </a:p>
          <a:p>
            <a:pPr lvl="0"/>
            <a:r>
              <a:rPr lang="en-GB" sz="1200" dirty="0">
                <a:solidFill>
                  <a:srgbClr val="FF0000"/>
                </a:solidFill>
              </a:rPr>
              <a:t>docker images</a:t>
            </a:r>
            <a:endParaRPr lang="en-IN" sz="1200" dirty="0"/>
          </a:p>
          <a:p>
            <a:pPr lvl="0"/>
            <a:r>
              <a:rPr lang="en-US" sz="1200" dirty="0"/>
              <a:t>Use docker command to list all running &amp; stopped containers</a:t>
            </a:r>
            <a:endParaRPr lang="en-IN" sz="1200" dirty="0"/>
          </a:p>
          <a:p>
            <a:pPr lvl="1"/>
            <a:r>
              <a:rPr lang="en-GB" sz="1200" dirty="0">
                <a:solidFill>
                  <a:srgbClr val="FF0000"/>
                </a:solidFill>
              </a:rPr>
              <a:t>docker </a:t>
            </a:r>
            <a:r>
              <a:rPr lang="en-GB" sz="1200" dirty="0" err="1">
                <a:solidFill>
                  <a:srgbClr val="FF0000"/>
                </a:solidFill>
              </a:rPr>
              <a:t>ps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endParaRPr lang="en-IN" sz="1200" dirty="0">
              <a:solidFill>
                <a:srgbClr val="FF0000"/>
              </a:solidFill>
            </a:endParaRPr>
          </a:p>
          <a:p>
            <a:pPr lvl="1"/>
            <a:r>
              <a:rPr lang="en-GB" sz="1200" dirty="0">
                <a:solidFill>
                  <a:srgbClr val="FF0000"/>
                </a:solidFill>
              </a:rPr>
              <a:t>docker </a:t>
            </a:r>
            <a:r>
              <a:rPr lang="en-GB" sz="1200" dirty="0" err="1">
                <a:solidFill>
                  <a:srgbClr val="FF0000"/>
                </a:solidFill>
              </a:rPr>
              <a:t>ps</a:t>
            </a:r>
            <a:r>
              <a:rPr lang="en-GB" sz="1200" dirty="0">
                <a:solidFill>
                  <a:srgbClr val="FF0000"/>
                </a:solidFill>
              </a:rPr>
              <a:t> –a</a:t>
            </a:r>
          </a:p>
          <a:p>
            <a:pPr lvl="0"/>
            <a:r>
              <a:rPr lang="en-US" sz="1200" dirty="0">
                <a:solidFill>
                  <a:schemeClr val="tx1"/>
                </a:solidFill>
              </a:rPr>
              <a:t>Use docker command to remove an image</a:t>
            </a:r>
            <a:endParaRPr lang="en-IN" sz="1200" dirty="0">
              <a:solidFill>
                <a:schemeClr val="tx1"/>
              </a:solidFill>
            </a:endParaRPr>
          </a:p>
          <a:p>
            <a:pPr lvl="0"/>
            <a:r>
              <a:rPr lang="en-GB" sz="1200" dirty="0">
                <a:solidFill>
                  <a:srgbClr val="FF0000"/>
                </a:solidFill>
              </a:rPr>
              <a:t>docker </a:t>
            </a:r>
            <a:r>
              <a:rPr lang="en-GB" sz="1200" dirty="0" err="1">
                <a:solidFill>
                  <a:srgbClr val="FF0000"/>
                </a:solidFill>
              </a:rPr>
              <a:t>rmi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 err="1">
                <a:solidFill>
                  <a:srgbClr val="FF0000"/>
                </a:solidFill>
              </a:rPr>
              <a:t>nginx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endParaRPr lang="en-IN" sz="1200" dirty="0">
              <a:solidFill>
                <a:srgbClr val="FF0000"/>
              </a:solidFill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</a:rPr>
              <a:t>Use docker command to run the </a:t>
            </a:r>
            <a:r>
              <a:rPr lang="en-US" sz="1200" dirty="0" err="1">
                <a:solidFill>
                  <a:schemeClr val="tx1"/>
                </a:solidFill>
              </a:rPr>
              <a:t>nginx</a:t>
            </a:r>
            <a:r>
              <a:rPr lang="en-US" sz="1200" dirty="0">
                <a:solidFill>
                  <a:schemeClr val="tx1"/>
                </a:solidFill>
              </a:rPr>
              <a:t> image, also map port 8080 of instance to port 80 of container</a:t>
            </a:r>
            <a:endParaRPr lang="en-IN" sz="1200" dirty="0">
              <a:solidFill>
                <a:schemeClr val="tx1"/>
              </a:solidFill>
            </a:endParaRPr>
          </a:p>
          <a:p>
            <a:pPr lvl="0"/>
            <a:r>
              <a:rPr lang="en-GB" sz="1200" dirty="0">
                <a:solidFill>
                  <a:srgbClr val="FF0000"/>
                </a:solidFill>
              </a:rPr>
              <a:t>docker run -d -p 8080:80 </a:t>
            </a:r>
            <a:r>
              <a:rPr lang="en-GB" sz="1200" dirty="0" err="1">
                <a:solidFill>
                  <a:srgbClr val="FF0000"/>
                </a:solidFill>
              </a:rPr>
              <a:t>nginx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endParaRPr lang="en-IN" sz="1200" dirty="0">
              <a:solidFill>
                <a:srgbClr val="FF0000"/>
              </a:solidFill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</a:rPr>
              <a:t>Use docker command to connect to a running container</a:t>
            </a:r>
            <a:endParaRPr lang="en-IN" sz="1200" dirty="0">
              <a:solidFill>
                <a:schemeClr val="tx1"/>
              </a:solidFill>
            </a:endParaRPr>
          </a:p>
          <a:p>
            <a:pPr lvl="0"/>
            <a:r>
              <a:rPr lang="en-GB" sz="1200" dirty="0">
                <a:solidFill>
                  <a:srgbClr val="FF0000"/>
                </a:solidFill>
              </a:rPr>
              <a:t>docker exec -</a:t>
            </a:r>
            <a:r>
              <a:rPr lang="en-GB" sz="1200" dirty="0" err="1">
                <a:solidFill>
                  <a:srgbClr val="FF0000"/>
                </a:solidFill>
              </a:rPr>
              <a:t>ti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 err="1">
                <a:solidFill>
                  <a:srgbClr val="FF0000"/>
                </a:solidFill>
              </a:rPr>
              <a:t>nginx</a:t>
            </a:r>
            <a:r>
              <a:rPr lang="en-GB" sz="1200" dirty="0">
                <a:solidFill>
                  <a:srgbClr val="FF0000"/>
                </a:solidFill>
              </a:rPr>
              <a:t> /bin/bash</a:t>
            </a:r>
            <a:endParaRPr lang="en-IN" sz="1200" dirty="0">
              <a:solidFill>
                <a:srgbClr val="FF0000"/>
              </a:solidFill>
            </a:endParaRPr>
          </a:p>
          <a:p>
            <a:pPr lvl="1"/>
            <a:endParaRPr lang="en-IN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941E3-CEAF-4936-8C07-9A22CE3FB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78" y="710214"/>
            <a:ext cx="8596668" cy="5304515"/>
          </a:xfrm>
        </p:spPr>
        <p:txBody>
          <a:bodyPr/>
          <a:lstStyle/>
          <a:p>
            <a:r>
              <a:rPr lang="en-IN" dirty="0"/>
              <a:t>OS Level Virtualization- aka Containerization</a:t>
            </a:r>
          </a:p>
          <a:p>
            <a:r>
              <a:rPr lang="en-IN" dirty="0"/>
              <a:t>Tool to create, develop and deploy applications using Containers</a:t>
            </a:r>
          </a:p>
          <a:p>
            <a:pPr marL="457200" lvl="1" indent="0">
              <a:buNone/>
            </a:pPr>
            <a:r>
              <a:rPr lang="en-IN" dirty="0"/>
              <a:t>	Packaging an application including the Runtime Environment</a:t>
            </a:r>
          </a:p>
          <a:p>
            <a:pPr marL="342900" lvl="1" indent="-342900"/>
            <a:r>
              <a:rPr lang="en-IN" sz="1800" b="1" dirty="0"/>
              <a:t>Docker Terminologies:</a:t>
            </a:r>
          </a:p>
          <a:p>
            <a:pPr marL="742950" lvl="2" indent="-342900"/>
            <a:r>
              <a:rPr lang="en-IN" sz="1600" dirty="0"/>
              <a:t>Dockerfile</a:t>
            </a:r>
          </a:p>
          <a:p>
            <a:pPr marL="742950" lvl="2" indent="-342900"/>
            <a:r>
              <a:rPr lang="en-IN" sz="1600" dirty="0"/>
              <a:t>Image</a:t>
            </a:r>
          </a:p>
          <a:p>
            <a:pPr marL="742950" lvl="2" indent="-342900"/>
            <a:r>
              <a:rPr lang="en-IN" sz="1600" dirty="0"/>
              <a:t>Container: </a:t>
            </a:r>
          </a:p>
          <a:p>
            <a:pPr marL="742950" lvl="2" indent="-342900"/>
            <a:r>
              <a:rPr lang="en-IN" sz="1600" dirty="0"/>
              <a:t>DockerHub: </a:t>
            </a:r>
            <a:r>
              <a:rPr lang="en-IN" sz="1600" u="sng" dirty="0">
                <a:solidFill>
                  <a:srgbClr val="00B0F0"/>
                </a:solidFill>
              </a:rPr>
              <a:t>https://cloud.docker.com/</a:t>
            </a:r>
          </a:p>
          <a:p>
            <a:pPr marL="742950" lvl="2" indent="-342900"/>
            <a:r>
              <a:rPr lang="en-IN" sz="1600" dirty="0"/>
              <a:t>Docker-client</a:t>
            </a:r>
          </a:p>
          <a:p>
            <a:pPr marL="742950" lvl="2" indent="-342900"/>
            <a:r>
              <a:rPr lang="en-IN" sz="1600" dirty="0"/>
              <a:t>Docker-server</a:t>
            </a:r>
          </a:p>
          <a:p>
            <a:pPr marL="742950" lvl="2" indent="-342900"/>
            <a:r>
              <a:rPr lang="en-GB" u="sng" dirty="0">
                <a:solidFill>
                  <a:srgbClr val="00B0F0"/>
                </a:solidFill>
              </a:rPr>
              <a:t>http://play-with-docker.com/</a:t>
            </a:r>
            <a:endParaRPr lang="en-IN" u="sng" dirty="0">
              <a:solidFill>
                <a:srgbClr val="00B0F0"/>
              </a:solidFill>
            </a:endParaRPr>
          </a:p>
          <a:p>
            <a:pPr marL="742950" lvl="2" indent="-342900"/>
            <a:endParaRPr lang="en-IN" sz="1600" dirty="0"/>
          </a:p>
          <a:p>
            <a:pPr marL="742950" lvl="2" indent="-342900"/>
            <a:endParaRPr lang="en-IN" sz="1600" dirty="0"/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783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5F73A3-C8D6-4D9A-981F-0BA181E6A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0"/>
            <a:ext cx="10287000" cy="351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95711-A916-4F51-92AB-34E846F2C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762376"/>
            <a:ext cx="10287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6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5A81A-E4BC-450C-B838-73BF31EB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3274"/>
          </a:xfrm>
        </p:spPr>
        <p:txBody>
          <a:bodyPr/>
          <a:lstStyle/>
          <a:p>
            <a:r>
              <a:rPr lang="en-IN" dirty="0"/>
              <a:t>Classic problem in Shipping Industry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E4A697-0894-4F1A-82D6-64FA950025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998" y="1432874"/>
            <a:ext cx="8501004" cy="481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7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E5EF08-86A4-4256-AB86-7AA5F61A1D2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" b="809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8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DE19-5125-4E4F-A4FC-557D0A68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7460"/>
          </a:xfrm>
        </p:spPr>
        <p:txBody>
          <a:bodyPr/>
          <a:lstStyle/>
          <a:p>
            <a:r>
              <a:rPr lang="en-IN" dirty="0"/>
              <a:t>Containerization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807048-9BC8-4F43-9C42-BBB601F4E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47060"/>
            <a:ext cx="8596668" cy="45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3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E6583D8-E8F2-450E-8DE9-0F90658E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171853"/>
            <a:ext cx="9941259" cy="44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85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8166-0AAD-4990-8F42-1904866A5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4827" y="266330"/>
            <a:ext cx="5317300" cy="3994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Docker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C9725-D5A8-4B7D-AC43-7E5FF69D0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6" y="665826"/>
            <a:ext cx="8886547" cy="44122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FD2AF4C-D5E8-4BD5-AB50-7191DBCBF11A}"/>
              </a:ext>
            </a:extLst>
          </p:cNvPr>
          <p:cNvSpPr txBox="1">
            <a:spLocks/>
          </p:cNvSpPr>
          <p:nvPr/>
        </p:nvSpPr>
        <p:spPr>
          <a:xfrm>
            <a:off x="211143" y="5495278"/>
            <a:ext cx="8593493" cy="10209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400" b="1" dirty="0">
              <a:solidFill>
                <a:srgbClr val="00B0F0"/>
              </a:solidFill>
            </a:endParaRPr>
          </a:p>
          <a:p>
            <a:pPr algn="ctr"/>
            <a:endParaRPr lang="en-US" sz="2400" b="1" dirty="0">
              <a:solidFill>
                <a:srgbClr val="00B0F0"/>
              </a:solidFill>
            </a:endParaRPr>
          </a:p>
          <a:p>
            <a:pPr algn="ctr"/>
            <a:endParaRPr lang="en-US" sz="2400" b="1" dirty="0">
              <a:solidFill>
                <a:srgbClr val="00B0F0"/>
              </a:solidFill>
            </a:endParaRPr>
          </a:p>
          <a:p>
            <a:pPr algn="ctr"/>
            <a:endParaRPr lang="en-US" sz="2400" b="1" dirty="0">
              <a:solidFill>
                <a:srgbClr val="00B0F0"/>
              </a:solidFill>
            </a:endParaRPr>
          </a:p>
          <a:p>
            <a:pPr algn="ctr"/>
            <a:endParaRPr lang="en-US" sz="2400" b="1" dirty="0">
              <a:solidFill>
                <a:srgbClr val="00B0F0"/>
              </a:solidFill>
            </a:endParaRPr>
          </a:p>
          <a:p>
            <a:pPr algn="ctr"/>
            <a:endParaRPr lang="en-US" sz="2400" b="1" dirty="0">
              <a:solidFill>
                <a:srgbClr val="00B0F0"/>
              </a:solidFill>
            </a:endParaRPr>
          </a:p>
          <a:p>
            <a:pPr algn="ctr"/>
            <a:endParaRPr lang="en-US" sz="2400" b="1" dirty="0">
              <a:solidFill>
                <a:srgbClr val="00B0F0"/>
              </a:solidFill>
            </a:endParaRPr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Docker is the world’s leading software container platform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Docker is a tool for Building, shipping and running distributed applications</a:t>
            </a:r>
            <a:br>
              <a:rPr lang="en-IN" sz="2400" b="1" dirty="0">
                <a:solidFill>
                  <a:srgbClr val="00B0F0"/>
                </a:solidFill>
              </a:rPr>
            </a:br>
            <a:endParaRPr lang="en-IN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3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3E09C87-7D11-4E2E-94EB-4D29DA3EC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99" y="781235"/>
            <a:ext cx="7936452" cy="5029809"/>
          </a:xfrm>
        </p:spPr>
      </p:pic>
    </p:spTree>
    <p:extLst>
      <p:ext uri="{BB962C8B-B14F-4D97-AF65-F5344CB8AC3E}">
        <p14:creationId xmlns:p14="http://schemas.microsoft.com/office/powerpoint/2010/main" val="14674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FA38A1F-7B40-4D81-A55D-F8D45DB98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277" y="1131994"/>
            <a:ext cx="685132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4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48317"/>
            <a:ext cx="8596668" cy="469643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Docker is an open-source project that automates the deployment of S/W applications inside </a:t>
            </a:r>
            <a:r>
              <a:rPr lang="en-GB" b="1" dirty="0"/>
              <a:t>containers </a:t>
            </a:r>
            <a:r>
              <a:rPr lang="en-GB" dirty="0"/>
              <a:t>by providing an additional layer of abstraction and automation of </a:t>
            </a:r>
            <a:r>
              <a:rPr lang="en-GB" b="1" dirty="0"/>
              <a:t>OS-level Virtualization on Linux.</a:t>
            </a:r>
            <a:endParaRPr lang="en-GB" dirty="0"/>
          </a:p>
          <a:p>
            <a:r>
              <a:rPr lang="en-GB" dirty="0"/>
              <a:t>Docker makes the process of application deployment very easy in a sandbox called containers to run on the host OS i.e. </a:t>
            </a:r>
            <a:r>
              <a:rPr lang="en-GB" b="1" dirty="0"/>
              <a:t>Linux</a:t>
            </a:r>
            <a:r>
              <a:rPr lang="en-GB" dirty="0"/>
              <a:t> and efficient and resolves a lot of issues related to deploying applications.</a:t>
            </a:r>
            <a:endParaRPr lang="en-IN" dirty="0"/>
          </a:p>
          <a:p>
            <a:r>
              <a:rPr lang="en-US" dirty="0"/>
              <a:t>The Key benefit of Docker is that it allows user to </a:t>
            </a:r>
            <a:r>
              <a:rPr lang="en-US" b="1" dirty="0"/>
              <a:t>package an application with all its dependencies in to standard unit</a:t>
            </a:r>
            <a:r>
              <a:rPr lang="en-US" dirty="0"/>
              <a:t> for S/W development unlike VM, containers do not have high overhead hence enable more efficient usage of underlying system and recources.</a:t>
            </a:r>
            <a:endParaRPr lang="en-IN" dirty="0"/>
          </a:p>
          <a:p>
            <a:r>
              <a:rPr lang="en-GB" dirty="0"/>
              <a:t>Docker gives you a standard way of packaging your application with all its dependencies in a container </a:t>
            </a:r>
            <a:endParaRPr lang="en-IN" dirty="0"/>
          </a:p>
          <a:p>
            <a:r>
              <a:rPr lang="en-GB" b="1" dirty="0"/>
              <a:t>Build app only once and run anywhere.</a:t>
            </a:r>
            <a:r>
              <a:rPr lang="en-GB" dirty="0"/>
              <a:t> </a:t>
            </a:r>
            <a:endParaRPr lang="en-IN" dirty="0"/>
          </a:p>
          <a:p>
            <a:r>
              <a:rPr lang="en-GB" dirty="0"/>
              <a:t>No worries that the application will not perform the same way it did on testing environment or dev env. </a:t>
            </a:r>
            <a:endParaRPr lang="en-US" sz="1600" i="1" dirty="0"/>
          </a:p>
          <a:p>
            <a:pPr>
              <a:buNone/>
            </a:pPr>
            <a:endParaRPr lang="en-US" i="1" dirty="0"/>
          </a:p>
          <a:p>
            <a:pPr>
              <a:buNone/>
            </a:pPr>
            <a:endParaRPr lang="en-US" i="1" dirty="0"/>
          </a:p>
          <a:p>
            <a:pPr>
              <a:buNone/>
            </a:pPr>
            <a:endParaRPr lang="en-US" i="1" dirty="0"/>
          </a:p>
          <a:p>
            <a:pPr>
              <a:buNone/>
            </a:pPr>
            <a:endParaRPr lang="en-US" i="1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478466"/>
            <a:ext cx="8596668" cy="382772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Quick  Context </a:t>
            </a:r>
            <a:br>
              <a:rPr lang="en-US" sz="2000" dirty="0"/>
            </a:br>
            <a:r>
              <a:rPr lang="en-US" sz="1800" dirty="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315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    Agenda  What is Containerization? What is Docker? Docker Architecture and Workflow Why we need to use Docker? Where it will fit in SDLC?   </vt:lpstr>
      <vt:lpstr>Classic problem in Shipping Industry</vt:lpstr>
      <vt:lpstr>PowerPoint Presentation</vt:lpstr>
      <vt:lpstr>Containerization</vt:lpstr>
      <vt:lpstr>PowerPoint Presentation</vt:lpstr>
      <vt:lpstr>Docker</vt:lpstr>
      <vt:lpstr>PowerPoint Presentation</vt:lpstr>
      <vt:lpstr>PowerPoint Presentation</vt:lpstr>
      <vt:lpstr>Quick  Context   </vt:lpstr>
      <vt:lpstr>PowerPoint Presentation</vt:lpstr>
      <vt:lpstr>PowerPoint Presentation</vt:lpstr>
      <vt:lpstr>Why Docker </vt:lpstr>
      <vt:lpstr>Docker Ecosystem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Agenda  What is Containerization? What is Docker? Docker Architecture and Workflow Why we need to use Docker? Where it will fit in SDLC?   </dc:title>
  <dc:creator>Santhosh Veluri</dc:creator>
  <cp:lastModifiedBy>Santhosh Veluri</cp:lastModifiedBy>
  <cp:revision>1</cp:revision>
  <dcterms:created xsi:type="dcterms:W3CDTF">2019-08-02T06:35:01Z</dcterms:created>
  <dcterms:modified xsi:type="dcterms:W3CDTF">2019-08-02T06:39:59Z</dcterms:modified>
</cp:coreProperties>
</file>